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slideLayouts/slideLayout8.xml" ContentType="application/vnd.openxmlformats-officedocument.presentationml.slideLayout+xml"/>
  <Override PartName="/ppt/theme/theme6.xml" ContentType="application/vnd.openxmlformats-officedocument.theme+xml"/>
  <Override PartName="/ppt/slideLayouts/slideLayout9.xml" ContentType="application/vnd.openxmlformats-officedocument.presentationml.slideLayout+xml"/>
  <Override PartName="/ppt/theme/theme7.xml" ContentType="application/vnd.openxmlformats-officedocument.theme+xml"/>
  <Override PartName="/ppt/slideLayouts/slideLayout10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54" r:id="rId3"/>
    <p:sldMasterId id="2147483656" r:id="rId4"/>
    <p:sldMasterId id="2147483658" r:id="rId5"/>
    <p:sldMasterId id="2147483660" r:id="rId6"/>
    <p:sldMasterId id="2147483672" r:id="rId7"/>
    <p:sldMasterId id="2147483676" r:id="rId8"/>
  </p:sldMasterIdLst>
  <p:notesMasterIdLst>
    <p:notesMasterId r:id="rId32"/>
  </p:notesMasterIdLst>
  <p:sldIdLst>
    <p:sldId id="256" r:id="rId9"/>
    <p:sldId id="344" r:id="rId10"/>
    <p:sldId id="547" r:id="rId11"/>
    <p:sldId id="343" r:id="rId12"/>
    <p:sldId id="257" r:id="rId13"/>
    <p:sldId id="618" r:id="rId14"/>
    <p:sldId id="619" r:id="rId15"/>
    <p:sldId id="346" r:id="rId16"/>
    <p:sldId id="597" r:id="rId17"/>
    <p:sldId id="620" r:id="rId18"/>
    <p:sldId id="629" r:id="rId19"/>
    <p:sldId id="621" r:id="rId20"/>
    <p:sldId id="624" r:id="rId21"/>
    <p:sldId id="622" r:id="rId22"/>
    <p:sldId id="630" r:id="rId23"/>
    <p:sldId id="632" r:id="rId24"/>
    <p:sldId id="625" r:id="rId25"/>
    <p:sldId id="631" r:id="rId26"/>
    <p:sldId id="626" r:id="rId27"/>
    <p:sldId id="628" r:id="rId28"/>
    <p:sldId id="627" r:id="rId29"/>
    <p:sldId id="634" r:id="rId30"/>
    <p:sldId id="635" r:id="rId3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1" autoAdjust="0"/>
    <p:restoredTop sz="89261" autoAdjust="0"/>
  </p:normalViewPr>
  <p:slideViewPr>
    <p:cSldViewPr>
      <p:cViewPr varScale="1">
        <p:scale>
          <a:sx n="105" d="100"/>
          <a:sy n="105" d="100"/>
        </p:scale>
        <p:origin x="662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51F93E-C11B-4352-B8BD-033E3621B789}" type="doc">
      <dgm:prSet loTypeId="urn:microsoft.com/office/officeart/2008/layout/LinedList" loCatId="list" qsTypeId="urn:microsoft.com/office/officeart/2005/8/quickstyle/3d1" qsCatId="3D" csTypeId="urn:microsoft.com/office/officeart/2005/8/colors/accent1_1" csCatId="accent1" phldr="1"/>
      <dgm:spPr/>
      <dgm:t>
        <a:bodyPr/>
        <a:lstStyle/>
        <a:p>
          <a:endParaRPr lang="zh-CN" altLang="en-US"/>
        </a:p>
      </dgm:t>
    </dgm:pt>
    <dgm:pt modelId="{5BB316C6-C484-4596-92A4-C3EC6869CEA0}">
      <dgm:prSet phldrT="[文本]" custT="1"/>
      <dgm:spPr/>
      <dgm:t>
        <a:bodyPr/>
        <a:lstStyle/>
        <a:p>
          <a:r>
            <a:rPr lang="en-US" altLang="en-US" sz="3600" b="1" i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Systematic bias</a:t>
          </a:r>
          <a:endParaRPr lang="zh-CN" altLang="en-US" sz="3600" b="1" i="1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D6E6D0F-A5F9-43BA-9337-0293AC1A037D}" type="parTrans" cxnId="{11621DB8-4F2A-469A-89F4-4C9CE8873182}">
      <dgm:prSet/>
      <dgm:spPr/>
      <dgm:t>
        <a:bodyPr/>
        <a:lstStyle/>
        <a:p>
          <a:endParaRPr lang="zh-CN" altLang="en-US"/>
        </a:p>
      </dgm:t>
    </dgm:pt>
    <dgm:pt modelId="{1E3EECF7-C98F-4DC3-8940-C71B3DD40642}" type="sibTrans" cxnId="{11621DB8-4F2A-469A-89F4-4C9CE8873182}">
      <dgm:prSet/>
      <dgm:spPr/>
      <dgm:t>
        <a:bodyPr/>
        <a:lstStyle/>
        <a:p>
          <a:endParaRPr lang="zh-CN" altLang="en-US"/>
        </a:p>
      </dgm:t>
    </dgm:pt>
    <dgm:pt modelId="{F5A02C4A-6181-4B42-A8EB-C1A2D7944A21}">
      <dgm:prSet phldrT="[文本]"/>
      <dgm:spPr/>
      <dgm:t>
        <a:bodyPr/>
        <a:lstStyle/>
        <a:p>
          <a:r>
            <a:rPr lang="en-US" altLang="en-US" dirty="0" smtClean="0"/>
            <a:t>a common problem in robotics. An example of systematic bias is when you order your car and you believe that the front wheels are 100% aligned but they are actually aligned a little bit at an angle. For human drivers that isn't a big concern. When a driver notices this they just steer a little bit stronger.</a:t>
          </a:r>
          <a:endParaRPr lang="zh-CN" altLang="en-US" dirty="0"/>
        </a:p>
      </dgm:t>
    </dgm:pt>
    <dgm:pt modelId="{5CE8A935-133F-4775-9C87-C2A263EF41B8}" type="parTrans" cxnId="{1E16EB93-C3B8-44D4-8F60-0F1C9BE8F45D}">
      <dgm:prSet/>
      <dgm:spPr/>
      <dgm:t>
        <a:bodyPr/>
        <a:lstStyle/>
        <a:p>
          <a:endParaRPr lang="zh-CN" altLang="en-US"/>
        </a:p>
      </dgm:t>
    </dgm:pt>
    <dgm:pt modelId="{BEF21B46-6159-4AFF-9B26-C76A09AE3927}" type="sibTrans" cxnId="{1E16EB93-C3B8-44D4-8F60-0F1C9BE8F45D}">
      <dgm:prSet/>
      <dgm:spPr/>
      <dgm:t>
        <a:bodyPr/>
        <a:lstStyle/>
        <a:p>
          <a:endParaRPr lang="zh-CN" altLang="en-US"/>
        </a:p>
      </dgm:t>
    </dgm:pt>
    <dgm:pt modelId="{1BE0392F-DE48-4A5D-8FEF-7F6DF8944649}" type="pres">
      <dgm:prSet presAssocID="{EA51F93E-C11B-4352-B8BD-033E3621B789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D7044F9C-28E5-497B-9C86-7C72C31E7001}" type="pres">
      <dgm:prSet presAssocID="{5BB316C6-C484-4596-92A4-C3EC6869CEA0}" presName="thickLine" presStyleLbl="alignNode1" presStyleIdx="0" presStyleCnt="1"/>
      <dgm:spPr/>
    </dgm:pt>
    <dgm:pt modelId="{7F6BA25E-6F2D-4CF2-90DB-866F97929EDD}" type="pres">
      <dgm:prSet presAssocID="{5BB316C6-C484-4596-92A4-C3EC6869CEA0}" presName="horz1" presStyleCnt="0"/>
      <dgm:spPr/>
    </dgm:pt>
    <dgm:pt modelId="{30151895-B5F0-4D49-8912-555AC1C4E28E}" type="pres">
      <dgm:prSet presAssocID="{5BB316C6-C484-4596-92A4-C3EC6869CEA0}" presName="tx1" presStyleLbl="revTx" presStyleIdx="0" presStyleCnt="2"/>
      <dgm:spPr/>
      <dgm:t>
        <a:bodyPr/>
        <a:lstStyle/>
        <a:p>
          <a:endParaRPr lang="zh-CN" altLang="en-US"/>
        </a:p>
      </dgm:t>
    </dgm:pt>
    <dgm:pt modelId="{6F05141A-9C9C-4ADF-A974-7174F4FCEE12}" type="pres">
      <dgm:prSet presAssocID="{5BB316C6-C484-4596-92A4-C3EC6869CEA0}" presName="vert1" presStyleCnt="0"/>
      <dgm:spPr/>
    </dgm:pt>
    <dgm:pt modelId="{C406886A-75C2-45E4-8E8C-8E19BD027EC3}" type="pres">
      <dgm:prSet presAssocID="{F5A02C4A-6181-4B42-A8EB-C1A2D7944A21}" presName="vertSpace2a" presStyleCnt="0"/>
      <dgm:spPr/>
    </dgm:pt>
    <dgm:pt modelId="{7BA29F5E-4BBC-4EFB-9AD2-C2CD40D99E2A}" type="pres">
      <dgm:prSet presAssocID="{F5A02C4A-6181-4B42-A8EB-C1A2D7944A21}" presName="horz2" presStyleCnt="0"/>
      <dgm:spPr/>
    </dgm:pt>
    <dgm:pt modelId="{98DDDCFD-A60B-4CA7-8EE3-33903D5E7910}" type="pres">
      <dgm:prSet presAssocID="{F5A02C4A-6181-4B42-A8EB-C1A2D7944A21}" presName="horzSpace2" presStyleCnt="0"/>
      <dgm:spPr/>
    </dgm:pt>
    <dgm:pt modelId="{D6D43F66-4C8C-47AF-8502-7CC88C92B451}" type="pres">
      <dgm:prSet presAssocID="{F5A02C4A-6181-4B42-A8EB-C1A2D7944A21}" presName="tx2" presStyleLbl="revTx" presStyleIdx="1" presStyleCnt="2"/>
      <dgm:spPr/>
      <dgm:t>
        <a:bodyPr/>
        <a:lstStyle/>
        <a:p>
          <a:endParaRPr lang="zh-CN" altLang="en-US"/>
        </a:p>
      </dgm:t>
    </dgm:pt>
    <dgm:pt modelId="{6BEA647D-1CEC-49B2-92B2-A2D4D6715792}" type="pres">
      <dgm:prSet presAssocID="{F5A02C4A-6181-4B42-A8EB-C1A2D7944A21}" presName="vert2" presStyleCnt="0"/>
      <dgm:spPr/>
    </dgm:pt>
    <dgm:pt modelId="{3C5A1965-F21B-48C1-B709-30803854443F}" type="pres">
      <dgm:prSet presAssocID="{F5A02C4A-6181-4B42-A8EB-C1A2D7944A21}" presName="thinLine2b" presStyleLbl="callout" presStyleIdx="0" presStyleCnt="1"/>
      <dgm:spPr/>
    </dgm:pt>
    <dgm:pt modelId="{11B0CAE5-D477-4E29-B84F-9A164D8C834A}" type="pres">
      <dgm:prSet presAssocID="{F5A02C4A-6181-4B42-A8EB-C1A2D7944A21}" presName="vertSpace2b" presStyleCnt="0"/>
      <dgm:spPr/>
    </dgm:pt>
  </dgm:ptLst>
  <dgm:cxnLst>
    <dgm:cxn modelId="{EA9799D8-BF28-4498-8FC0-D3F96C73F50B}" type="presOf" srcId="{F5A02C4A-6181-4B42-A8EB-C1A2D7944A21}" destId="{D6D43F66-4C8C-47AF-8502-7CC88C92B451}" srcOrd="0" destOrd="0" presId="urn:microsoft.com/office/officeart/2008/layout/LinedList"/>
    <dgm:cxn modelId="{0EA245F1-D9E2-490B-BB8F-F0CFA0561759}" type="presOf" srcId="{5BB316C6-C484-4596-92A4-C3EC6869CEA0}" destId="{30151895-B5F0-4D49-8912-555AC1C4E28E}" srcOrd="0" destOrd="0" presId="urn:microsoft.com/office/officeart/2008/layout/LinedList"/>
    <dgm:cxn modelId="{30F82ED2-1C7C-44C7-BB70-E2C0001CAA22}" type="presOf" srcId="{EA51F93E-C11B-4352-B8BD-033E3621B789}" destId="{1BE0392F-DE48-4A5D-8FEF-7F6DF8944649}" srcOrd="0" destOrd="0" presId="urn:microsoft.com/office/officeart/2008/layout/LinedList"/>
    <dgm:cxn modelId="{11621DB8-4F2A-469A-89F4-4C9CE8873182}" srcId="{EA51F93E-C11B-4352-B8BD-033E3621B789}" destId="{5BB316C6-C484-4596-92A4-C3EC6869CEA0}" srcOrd="0" destOrd="0" parTransId="{ED6E6D0F-A5F9-43BA-9337-0293AC1A037D}" sibTransId="{1E3EECF7-C98F-4DC3-8940-C71B3DD40642}"/>
    <dgm:cxn modelId="{1E16EB93-C3B8-44D4-8F60-0F1C9BE8F45D}" srcId="{5BB316C6-C484-4596-92A4-C3EC6869CEA0}" destId="{F5A02C4A-6181-4B42-A8EB-C1A2D7944A21}" srcOrd="0" destOrd="0" parTransId="{5CE8A935-133F-4775-9C87-C2A263EF41B8}" sibTransId="{BEF21B46-6159-4AFF-9B26-C76A09AE3927}"/>
    <dgm:cxn modelId="{A68598E4-D23A-49C9-98EE-3B0913BE56C1}" type="presParOf" srcId="{1BE0392F-DE48-4A5D-8FEF-7F6DF8944649}" destId="{D7044F9C-28E5-497B-9C86-7C72C31E7001}" srcOrd="0" destOrd="0" presId="urn:microsoft.com/office/officeart/2008/layout/LinedList"/>
    <dgm:cxn modelId="{394A0F5D-8223-4A0E-86F3-80C9AA460584}" type="presParOf" srcId="{1BE0392F-DE48-4A5D-8FEF-7F6DF8944649}" destId="{7F6BA25E-6F2D-4CF2-90DB-866F97929EDD}" srcOrd="1" destOrd="0" presId="urn:microsoft.com/office/officeart/2008/layout/LinedList"/>
    <dgm:cxn modelId="{187742BC-1C44-4F5B-A3C2-984618DBA79F}" type="presParOf" srcId="{7F6BA25E-6F2D-4CF2-90DB-866F97929EDD}" destId="{30151895-B5F0-4D49-8912-555AC1C4E28E}" srcOrd="0" destOrd="0" presId="urn:microsoft.com/office/officeart/2008/layout/LinedList"/>
    <dgm:cxn modelId="{0569E3EC-FAC4-449C-BE22-02EA7A0A382F}" type="presParOf" srcId="{7F6BA25E-6F2D-4CF2-90DB-866F97929EDD}" destId="{6F05141A-9C9C-4ADF-A974-7174F4FCEE12}" srcOrd="1" destOrd="0" presId="urn:microsoft.com/office/officeart/2008/layout/LinedList"/>
    <dgm:cxn modelId="{87E9941A-132F-4F36-AD5C-672E3149E421}" type="presParOf" srcId="{6F05141A-9C9C-4ADF-A974-7174F4FCEE12}" destId="{C406886A-75C2-45E4-8E8C-8E19BD027EC3}" srcOrd="0" destOrd="0" presId="urn:microsoft.com/office/officeart/2008/layout/LinedList"/>
    <dgm:cxn modelId="{2CB0FE9B-2AB6-4631-8220-A03A2DCD250A}" type="presParOf" srcId="{6F05141A-9C9C-4ADF-A974-7174F4FCEE12}" destId="{7BA29F5E-4BBC-4EFB-9AD2-C2CD40D99E2A}" srcOrd="1" destOrd="0" presId="urn:microsoft.com/office/officeart/2008/layout/LinedList"/>
    <dgm:cxn modelId="{E8106A4F-56DD-4B0D-848B-2F5614EB43AE}" type="presParOf" srcId="{7BA29F5E-4BBC-4EFB-9AD2-C2CD40D99E2A}" destId="{98DDDCFD-A60B-4CA7-8EE3-33903D5E7910}" srcOrd="0" destOrd="0" presId="urn:microsoft.com/office/officeart/2008/layout/LinedList"/>
    <dgm:cxn modelId="{3DE600EC-0F39-4DA8-8E50-9AB01079D4C4}" type="presParOf" srcId="{7BA29F5E-4BBC-4EFB-9AD2-C2CD40D99E2A}" destId="{D6D43F66-4C8C-47AF-8502-7CC88C92B451}" srcOrd="1" destOrd="0" presId="urn:microsoft.com/office/officeart/2008/layout/LinedList"/>
    <dgm:cxn modelId="{6D314625-E483-4AC6-B149-92C258164B8A}" type="presParOf" srcId="{7BA29F5E-4BBC-4EFB-9AD2-C2CD40D99E2A}" destId="{6BEA647D-1CEC-49B2-92B2-A2D4D6715792}" srcOrd="2" destOrd="0" presId="urn:microsoft.com/office/officeart/2008/layout/LinedList"/>
    <dgm:cxn modelId="{6CA76ACA-A9FB-449D-9422-709E34CA7E5D}" type="presParOf" srcId="{6F05141A-9C9C-4ADF-A974-7174F4FCEE12}" destId="{3C5A1965-F21B-48C1-B709-30803854443F}" srcOrd="2" destOrd="0" presId="urn:microsoft.com/office/officeart/2008/layout/LinedList"/>
    <dgm:cxn modelId="{39C0DC05-8AEA-4CD2-9224-8D98E83A10C0}" type="presParOf" srcId="{6F05141A-9C9C-4ADF-A974-7174F4FCEE12}" destId="{11B0CAE5-D477-4E29-B84F-9A164D8C834A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831523-55E5-475A-8106-0CFB980578FE}" type="datetimeFigureOut">
              <a:rPr lang="zh-CN" altLang="en-US" smtClean="0"/>
              <a:t>2015/10/9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DF157-2AD7-42C6-BB98-0F1560C7D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968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709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4043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369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8424863" cy="6413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188" y="1306513"/>
            <a:ext cx="8410575" cy="47990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2244725" y="6276975"/>
            <a:ext cx="4913313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1"/>
          </p:nvPr>
        </p:nvSpPr>
        <p:spPr>
          <a:xfrm>
            <a:off x="195263" y="6286500"/>
            <a:ext cx="1254125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606F2B1-731A-4B1D-8A13-828AAFC77FFC}" type="datetime1">
              <a:rPr lang="en-US" altLang="zh-CN"/>
              <a:pPr/>
              <a:t>10/9/2015</a:t>
            </a:fld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385175" y="6286500"/>
            <a:ext cx="611188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0C8F85D-F9C6-429B-B704-080DB1DA6C0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4811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6354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8424863" cy="6413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188" y="1306513"/>
            <a:ext cx="8410575" cy="47990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2244725" y="6276975"/>
            <a:ext cx="4913313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1"/>
          </p:nvPr>
        </p:nvSpPr>
        <p:spPr>
          <a:xfrm>
            <a:off x="195263" y="6286500"/>
            <a:ext cx="1254125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606F2B1-731A-4B1D-8A13-828AAFC77FFC}" type="datetime1">
              <a:rPr lang="en-US" altLang="zh-CN"/>
              <a:pPr/>
              <a:t>10/9/2015</a:t>
            </a:fld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385175" y="6286500"/>
            <a:ext cx="611188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0C8F85D-F9C6-429B-B704-080DB1DA6C0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56346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2015/10/9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330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9886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3788135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206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6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8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9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 userDrawn="1"/>
        </p:nvCxnSpPr>
        <p:spPr>
          <a:xfrm>
            <a:off x="179512" y="6597352"/>
            <a:ext cx="4908663" cy="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5207953" y="6443463"/>
            <a:ext cx="3828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0" i="1" dirty="0" smtClean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cs typeface="Tunga" pitchFamily="34" charset="0"/>
              </a:rPr>
              <a:t>Machine Perception and Interaction Group (MPIG)</a:t>
            </a:r>
            <a:endParaRPr lang="zh-CN" altLang="en-US" sz="1400" b="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itchFamily="34" charset="0"/>
              <a:cs typeface="Tung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089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6529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8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1118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9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Works\Teach\Mobile Robot\735_61248871592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" y="-30727"/>
            <a:ext cx="9144001" cy="688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561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1537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56880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</p:sldLayoutIdLst>
  <p:transition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321440" algn="ctr" rtl="0" eaLnBrk="1" fontAlgn="base" hangingPunct="1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642882" algn="ctr" rtl="0" eaLnBrk="1" fontAlgn="base" hangingPunct="1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964323" algn="ctr" rtl="0" eaLnBrk="1" fontAlgn="base" hangingPunct="1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285763" algn="ctr" rtl="0" eaLnBrk="1" fontAlgn="base" hangingPunct="1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241080" indent="-241080" algn="ctr" rtl="0" eaLnBrk="1" fontAlgn="base" hangingPunct="1">
        <a:spcBef>
          <a:spcPct val="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522341" indent="-200901" algn="ctr" rtl="0" eaLnBrk="1" fontAlgn="base" hangingPunct="1">
        <a:spcBef>
          <a:spcPct val="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803602" indent="-160721" algn="ctr" rtl="0" eaLnBrk="1" fontAlgn="base" hangingPunct="1">
        <a:spcBef>
          <a:spcPct val="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125044" indent="-160721" algn="ctr" rtl="0" eaLnBrk="1" fontAlgn="base" hangingPunct="1">
        <a:spcBef>
          <a:spcPct val="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1446484" indent="-160721" algn="ctr" rtl="0" eaLnBrk="1" fontAlgn="base" hangingPunct="1">
        <a:spcBef>
          <a:spcPct val="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21440"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642882"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964323"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285763"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zh-CN"/>
      </a:defPPr>
      <a:lvl1pPr marL="0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40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882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23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763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05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645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086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527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1344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8530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2.wmv"/><Relationship Id="rId7" Type="http://schemas.openxmlformats.org/officeDocument/2006/relationships/slideLayout" Target="../slideLayouts/slideLayout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video" Target="../media/media3.wmv"/><Relationship Id="rId5" Type="http://schemas.microsoft.com/office/2007/relationships/media" Target="../media/media3.wmv"/><Relationship Id="rId10" Type="http://schemas.openxmlformats.org/officeDocument/2006/relationships/image" Target="../media/image11.png"/><Relationship Id="rId4" Type="http://schemas.openxmlformats.org/officeDocument/2006/relationships/video" Target="../media/media2.wmv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4.wmv"/><Relationship Id="rId7" Type="http://schemas.openxmlformats.org/officeDocument/2006/relationships/image" Target="../media/image12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4.wmv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5.wmv"/><Relationship Id="rId7" Type="http://schemas.openxmlformats.org/officeDocument/2006/relationships/image" Target="../media/image15.png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5.wm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media" Target="../media/media6.wmv"/><Relationship Id="rId7" Type="http://schemas.openxmlformats.org/officeDocument/2006/relationships/image" Target="../media/image18.png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6.wmv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nzuolei/robotcourse" TargetMode="External"/><Relationship Id="rId7" Type="http://schemas.openxmlformats.org/officeDocument/2006/relationships/hyperlink" Target="https://code.google.com/p/tortoisegit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en.wikipedia.org/wiki/Git_(software)" TargetMode="External"/><Relationship Id="rId5" Type="http://schemas.openxmlformats.org/officeDocument/2006/relationships/hyperlink" Target="https://github.com/sunzuolei/robotcourse.git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21340" y="1052736"/>
            <a:ext cx="9144000" cy="1470025"/>
          </a:xfrm>
        </p:spPr>
        <p:txBody>
          <a:bodyPr/>
          <a:lstStyle/>
          <a:p>
            <a:r>
              <a:rPr lang="en-US" altLang="zh-CN" sz="5400" b="1" dirty="0" smtClean="0">
                <a:solidFill>
                  <a:srgbClr val="FF0000"/>
                </a:solidFill>
                <a:latin typeface="Comic Sans MS" pitchFamily="66" charset="0"/>
                <a:cs typeface="Arial" pitchFamily="34" charset="0"/>
              </a:rPr>
              <a:t>The Fundamental of </a:t>
            </a:r>
            <a:br>
              <a:rPr lang="en-US" altLang="zh-CN" sz="5400" b="1" dirty="0" smtClean="0">
                <a:solidFill>
                  <a:srgbClr val="FF0000"/>
                </a:solidFill>
                <a:latin typeface="Comic Sans MS" pitchFamily="66" charset="0"/>
                <a:cs typeface="Arial" pitchFamily="34" charset="0"/>
              </a:rPr>
            </a:br>
            <a:r>
              <a:rPr lang="en-US" altLang="zh-CN" sz="5400" b="1" dirty="0" smtClean="0">
                <a:solidFill>
                  <a:srgbClr val="FF0000"/>
                </a:solidFill>
                <a:latin typeface="Comic Sans MS" pitchFamily="66" charset="0"/>
                <a:cs typeface="Arial" pitchFamily="34" charset="0"/>
              </a:rPr>
              <a:t>Mobile Robot</a:t>
            </a:r>
            <a:endParaRPr lang="zh-CN" altLang="en-US" sz="5400" b="1" dirty="0">
              <a:solidFill>
                <a:srgbClr val="FF0000"/>
              </a:solidFill>
              <a:latin typeface="Comic Sans MS" pitchFamily="66" charset="0"/>
              <a:cs typeface="Arial" pitchFamily="34" charset="0"/>
            </a:endParaRPr>
          </a:p>
        </p:txBody>
      </p:sp>
      <p:sp>
        <p:nvSpPr>
          <p:cNvPr id="5" name="副标题 6"/>
          <p:cNvSpPr>
            <a:spLocks noGrp="1"/>
          </p:cNvSpPr>
          <p:nvPr/>
        </p:nvSpPr>
        <p:spPr>
          <a:xfrm>
            <a:off x="20149" y="3645024"/>
            <a:ext cx="9144000" cy="17526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tx2"/>
                </a:solidFill>
                <a:latin typeface="Candara" pitchFamily="34" charset="0"/>
                <a:cs typeface="Browallia New" pitchFamily="34" charset="-34"/>
              </a:rPr>
              <a:t>Machine Perception and Interaction Group (MPIG</a:t>
            </a:r>
            <a:r>
              <a:rPr lang="en-US" altLang="zh-CN" sz="2400" b="1" dirty="0" smtClean="0">
                <a:solidFill>
                  <a:schemeClr val="tx2"/>
                </a:solidFill>
                <a:latin typeface="Candara" pitchFamily="34" charset="0"/>
                <a:cs typeface="Browallia New" pitchFamily="34" charset="-34"/>
              </a:rPr>
              <a:t>)</a:t>
            </a:r>
          </a:p>
          <a:p>
            <a:r>
              <a:rPr lang="en-US" altLang="zh-CN" b="1" dirty="0" smtClean="0">
                <a:solidFill>
                  <a:srgbClr val="00B050"/>
                </a:solidFill>
                <a:latin typeface="Candara" pitchFamily="34" charset="0"/>
                <a:cs typeface="Browallia New" pitchFamily="34" charset="-34"/>
              </a:rPr>
              <a:t>http://www.mpig.com.cn</a:t>
            </a:r>
          </a:p>
          <a:p>
            <a:r>
              <a:rPr lang="en-US" altLang="zh-CN" b="1" dirty="0" smtClean="0">
                <a:solidFill>
                  <a:srgbClr val="00B050"/>
                </a:solidFill>
                <a:latin typeface="Candara" pitchFamily="34" charset="0"/>
                <a:cs typeface="Browallia New" pitchFamily="34" charset="-34"/>
              </a:rPr>
              <a:t>szl@mpig.com.cn</a:t>
            </a:r>
            <a:endParaRPr lang="zh-CN" altLang="en-US" b="1" dirty="0">
              <a:solidFill>
                <a:srgbClr val="00B050"/>
              </a:solidFill>
              <a:latin typeface="Candara" pitchFamily="34" charset="0"/>
              <a:cs typeface="Browall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9499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controll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9618" t="31623" r="8482" b="34507"/>
          <a:stretch/>
        </p:blipFill>
        <p:spPr>
          <a:xfrm>
            <a:off x="51640" y="30057"/>
            <a:ext cx="8986594" cy="2160240"/>
          </a:xfrm>
          <a:prstGeom prst="rect">
            <a:avLst/>
          </a:prstGeom>
        </p:spPr>
      </p:pic>
      <p:pic>
        <p:nvPicPr>
          <p:cNvPr id="7" name="pcontroller0.0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9965" t="31725" r="8135" b="34405"/>
          <a:stretch/>
        </p:blipFill>
        <p:spPr>
          <a:xfrm>
            <a:off x="68547" y="2202292"/>
            <a:ext cx="8969687" cy="2156176"/>
          </a:xfrm>
          <a:prstGeom prst="rect">
            <a:avLst/>
          </a:prstGeom>
        </p:spPr>
      </p:pic>
      <p:pic>
        <p:nvPicPr>
          <p:cNvPr id="8" name="pcontroller0.12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0"/>
          <a:srcRect l="9619" t="31623" r="8482" b="34507"/>
          <a:stretch/>
        </p:blipFill>
        <p:spPr>
          <a:xfrm>
            <a:off x="25473" y="4358468"/>
            <a:ext cx="9036496" cy="217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4798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71600" y="1484784"/>
            <a:ext cx="770485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car </a:t>
            </a:r>
            <a:r>
              <a:rPr lang="en-US" altLang="zh-CN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oscillates </a:t>
            </a:r>
            <a:r>
              <a:rPr lang="en-US" altLang="zh-CN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the reference trajectory</a:t>
            </a:r>
            <a:endParaRPr lang="zh-CN" alt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818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>
            <a:spLocks/>
          </p:cNvSpPr>
          <p:nvPr/>
        </p:nvSpPr>
        <p:spPr>
          <a:xfrm>
            <a:off x="1" y="1700808"/>
            <a:ext cx="9143999" cy="147002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P (</a:t>
            </a:r>
            <a:r>
              <a:rPr lang="en-US" altLang="zh-CN" sz="6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Proportional</a:t>
            </a:r>
            <a:r>
              <a:rPr lang="en-US" altLang="zh-CN" sz="6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)</a:t>
            </a:r>
          </a:p>
          <a:p>
            <a:r>
              <a:rPr lang="en-US" altLang="zh-CN" sz="6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D </a:t>
            </a:r>
            <a:r>
              <a:rPr lang="en-US" altLang="zh-CN" sz="6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(</a:t>
            </a:r>
            <a:r>
              <a:rPr lang="en-US" altLang="zh-CN" sz="6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D</a:t>
            </a:r>
            <a:r>
              <a:rPr lang="en-US" altLang="zh-CN" sz="6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erivative</a:t>
            </a:r>
            <a:r>
              <a:rPr lang="en-US" altLang="zh-CN" sz="6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)</a:t>
            </a:r>
            <a:endParaRPr lang="en-US" altLang="zh-CN" sz="6600" b="1" dirty="0" smtClean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Arial" pitchFamily="34" charset="0"/>
            </a:endParaRPr>
          </a:p>
          <a:p>
            <a:r>
              <a:rPr lang="en-US" altLang="zh-CN" sz="6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 Controller</a:t>
            </a:r>
          </a:p>
        </p:txBody>
      </p:sp>
    </p:spTree>
    <p:extLst>
      <p:ext uri="{BB962C8B-B14F-4D97-AF65-F5344CB8AC3E}">
        <p14:creationId xmlns:p14="http://schemas.microsoft.com/office/powerpoint/2010/main" val="34011349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95536" y="332656"/>
            <a:ext cx="8496944" cy="2880320"/>
          </a:xfrm>
          <a:prstGeom prst="roundRect">
            <a:avLst>
              <a:gd name="adj" fmla="val 3407"/>
            </a:avLst>
          </a:prstGeom>
          <a:ln w="5715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95536" y="452728"/>
            <a:ext cx="849694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steerDrift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degtorad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(30);</a:t>
            </a:r>
          </a:p>
          <a:p>
            <a:r>
              <a:rPr lang="en-US" altLang="zh-CN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for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= 1 : n</a:t>
            </a:r>
          </a:p>
          <a:p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%% 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================= PD controller ===============</a:t>
            </a:r>
          </a:p>
          <a:p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err =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pos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(2) - target;</a:t>
            </a:r>
          </a:p>
          <a:p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diffErr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= err -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preErr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preErr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= err;</a:t>
            </a:r>
          </a:p>
          <a:p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steer = -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tauP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* err -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tauD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*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diffErr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/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pos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moveRob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pos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constVel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steer + </a:t>
            </a:r>
            <a:r>
              <a:rPr lang="en-US" altLang="zh-CN" sz="1600" b="1" i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steerDrift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wheelbase);</a:t>
            </a:r>
          </a:p>
          <a:p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%%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==============================================</a:t>
            </a:r>
          </a:p>
          <a:p>
            <a:r>
              <a:rPr lang="en-US" altLang="zh-CN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end</a:t>
            </a:r>
            <a:endParaRPr lang="en-US" altLang="zh-CN" sz="1600" b="1" dirty="0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6" name="三十二角星 5"/>
          <p:cNvSpPr/>
          <p:nvPr/>
        </p:nvSpPr>
        <p:spPr>
          <a:xfrm>
            <a:off x="6950954" y="188640"/>
            <a:ext cx="2085542" cy="1541361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/>
              <a:t>P72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5497116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controll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9618" t="31623" r="8482" b="34507"/>
          <a:stretch/>
        </p:blipFill>
        <p:spPr>
          <a:xfrm>
            <a:off x="0" y="908720"/>
            <a:ext cx="8986594" cy="2160240"/>
          </a:xfrm>
          <a:prstGeom prst="rect">
            <a:avLst/>
          </a:prstGeom>
        </p:spPr>
      </p:pic>
      <p:pic>
        <p:nvPicPr>
          <p:cNvPr id="5" name="pdcontrollertaup=0.07taud=0.50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9592" t="31161" r="8509" b="33614"/>
          <a:stretch/>
        </p:blipFill>
        <p:spPr>
          <a:xfrm>
            <a:off x="17140" y="3861048"/>
            <a:ext cx="8952314" cy="223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1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3" t="1960" r="7353" b="3922"/>
          <a:stretch/>
        </p:blipFill>
        <p:spPr>
          <a:xfrm>
            <a:off x="179512" y="116632"/>
            <a:ext cx="5319440" cy="4327680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1" t="1795" r="7693" b="3847"/>
          <a:stretch/>
        </p:blipFill>
        <p:spPr>
          <a:xfrm>
            <a:off x="4371631" y="2924944"/>
            <a:ext cx="4592857" cy="3841301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85866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649168110"/>
              </p:ext>
            </p:extLst>
          </p:nvPr>
        </p:nvGraphicFramePr>
        <p:xfrm>
          <a:off x="683568" y="1196752"/>
          <a:ext cx="7776864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508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dcontrollertaup=0.07taud=0.5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9592" t="31161" r="8509" b="33614"/>
          <a:stretch/>
        </p:blipFill>
        <p:spPr>
          <a:xfrm>
            <a:off x="17140" y="3861048"/>
            <a:ext cx="8952314" cy="2238078"/>
          </a:xfrm>
          <a:prstGeom prst="rect">
            <a:avLst/>
          </a:prstGeom>
        </p:spPr>
      </p:pic>
      <p:pic>
        <p:nvPicPr>
          <p:cNvPr id="2" name="p=0.07+d=0.50+drift=30.00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9618" t="31623" r="8482" b="34507"/>
          <a:stretch/>
        </p:blipFill>
        <p:spPr>
          <a:xfrm>
            <a:off x="107624" y="1196752"/>
            <a:ext cx="8861950" cy="213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7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6" t="3864" r="7246" b="3382"/>
          <a:stretch/>
        </p:blipFill>
        <p:spPr>
          <a:xfrm>
            <a:off x="107504" y="2780928"/>
            <a:ext cx="4868042" cy="3960440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1" t="1795" r="7693" b="3847"/>
          <a:stretch/>
        </p:blipFill>
        <p:spPr>
          <a:xfrm>
            <a:off x="4283968" y="260648"/>
            <a:ext cx="4592857" cy="3841301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25201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>
            <a:spLocks/>
          </p:cNvSpPr>
          <p:nvPr/>
        </p:nvSpPr>
        <p:spPr>
          <a:xfrm>
            <a:off x="0" y="1412776"/>
            <a:ext cx="9143999" cy="147002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P (</a:t>
            </a:r>
            <a:r>
              <a:rPr lang="en-US" altLang="zh-CN" sz="6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Proportional</a:t>
            </a:r>
            <a:r>
              <a:rPr lang="en-US" altLang="zh-CN" sz="6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)</a:t>
            </a:r>
          </a:p>
          <a:p>
            <a:r>
              <a:rPr lang="en-US" altLang="zh-CN" sz="6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I (</a:t>
            </a:r>
            <a:r>
              <a:rPr lang="en-US" altLang="zh-CN" sz="6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Integral</a:t>
            </a:r>
            <a:r>
              <a:rPr lang="en-US" altLang="zh-CN" sz="6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)</a:t>
            </a:r>
          </a:p>
          <a:p>
            <a:r>
              <a:rPr lang="en-US" altLang="zh-CN" sz="6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D </a:t>
            </a:r>
            <a:r>
              <a:rPr lang="en-US" altLang="zh-CN" sz="6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(</a:t>
            </a:r>
            <a:r>
              <a:rPr lang="en-US" altLang="zh-CN" sz="6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Derivative</a:t>
            </a:r>
            <a:r>
              <a:rPr lang="en-US" altLang="zh-CN" sz="6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)</a:t>
            </a:r>
            <a:endParaRPr lang="en-US" altLang="zh-CN" sz="6600" b="1" dirty="0" smtClean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Arial" pitchFamily="34" charset="0"/>
            </a:endParaRPr>
          </a:p>
          <a:p>
            <a:r>
              <a:rPr lang="en-US" altLang="zh-CN" sz="6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 Controller</a:t>
            </a:r>
          </a:p>
        </p:txBody>
      </p:sp>
    </p:spTree>
    <p:extLst>
      <p:ext uri="{BB962C8B-B14F-4D97-AF65-F5344CB8AC3E}">
        <p14:creationId xmlns:p14="http://schemas.microsoft.com/office/powerpoint/2010/main" val="4953859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4168" y="1484784"/>
            <a:ext cx="90898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+mj-ea"/>
                <a:cs typeface="Arial" pitchFamily="34" charset="0"/>
              </a:rPr>
              <a:t>Send an email with specified subject ‘</a:t>
            </a:r>
            <a:r>
              <a:rPr lang="en-US" altLang="zh-CN" sz="4000" b="1" dirty="0" smtClean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+mj-ea"/>
                <a:cs typeface="Arial" pitchFamily="34" charset="0"/>
              </a:rPr>
              <a:t>Robot stuff</a:t>
            </a:r>
            <a:r>
              <a:rPr lang="en-US" altLang="zh-CN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+mj-ea"/>
                <a:cs typeface="Arial" pitchFamily="34" charset="0"/>
              </a:rPr>
              <a:t>’ to</a:t>
            </a:r>
            <a:endParaRPr lang="zh-CN" alt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ea typeface="+mj-ea"/>
              <a:cs typeface="Arial" pitchFamily="34" charset="0"/>
            </a:endParaRPr>
          </a:p>
        </p:txBody>
      </p:sp>
      <p:sp>
        <p:nvSpPr>
          <p:cNvPr id="7" name="副标题 6"/>
          <p:cNvSpPr>
            <a:spLocks noGrp="1"/>
          </p:cNvSpPr>
          <p:nvPr>
            <p:ph type="subTitle" idx="4294967295"/>
          </p:nvPr>
        </p:nvSpPr>
        <p:spPr>
          <a:xfrm>
            <a:off x="0" y="2997200"/>
            <a:ext cx="9144000" cy="5842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altLang="zh-CN" b="1" dirty="0" smtClean="0">
                <a:solidFill>
                  <a:srgbClr val="00B050"/>
                </a:solidFill>
                <a:latin typeface="Candara" pitchFamily="34" charset="0"/>
                <a:cs typeface="Browallia New" pitchFamily="34" charset="-34"/>
              </a:rPr>
              <a:t>assignments.shmtu@gmail.com</a:t>
            </a:r>
            <a:endParaRPr lang="zh-CN" altLang="en-US" b="1" dirty="0">
              <a:solidFill>
                <a:srgbClr val="00B050"/>
              </a:solidFill>
              <a:latin typeface="Candara" pitchFamily="34" charset="0"/>
              <a:cs typeface="Browallia New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4077072"/>
            <a:ext cx="7920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+mj-ea"/>
                <a:cs typeface="Arial" pitchFamily="34" charset="0"/>
              </a:rPr>
              <a:t>An automatic reply will come. </a:t>
            </a:r>
          </a:p>
          <a:p>
            <a:pPr algn="ctr"/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+mj-ea"/>
                <a:cs typeface="Arial" pitchFamily="34" charset="0"/>
              </a:rPr>
              <a:t>All you need would be included!</a:t>
            </a:r>
            <a:endParaRPr lang="zh-CN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98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95536" y="332656"/>
            <a:ext cx="8496944" cy="2880320"/>
          </a:xfrm>
          <a:prstGeom prst="roundRect">
            <a:avLst>
              <a:gd name="adj" fmla="val 3407"/>
            </a:avLst>
          </a:prstGeom>
          <a:ln w="5715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95536" y="452728"/>
            <a:ext cx="849694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steerDrift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degtorad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(30);</a:t>
            </a:r>
          </a:p>
          <a:p>
            <a:r>
              <a:rPr lang="en-US" altLang="zh-CN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for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= 1 : n</a:t>
            </a:r>
          </a:p>
          <a:p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%% 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================= PD controller ===============</a:t>
            </a:r>
          </a:p>
          <a:p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err =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pos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(2) - target;</a:t>
            </a:r>
          </a:p>
          <a:p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diffErr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= err -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preErr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preErr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= err;</a:t>
            </a:r>
          </a:p>
          <a:p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steer = -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tauP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* err -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tauD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*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diffErr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/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pos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moveRob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pos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constVel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steer + </a:t>
            </a:r>
            <a:r>
              <a:rPr lang="en-US" altLang="zh-CN" sz="1600" b="1" i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steerDrift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wheelbase);</a:t>
            </a:r>
          </a:p>
          <a:p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%%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==============================================</a:t>
            </a:r>
          </a:p>
          <a:p>
            <a:r>
              <a:rPr lang="en-US" altLang="zh-CN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end</a:t>
            </a:r>
            <a:endParaRPr lang="en-US" altLang="zh-CN" sz="1600" b="1" dirty="0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6" name="三十二角星 5"/>
          <p:cNvSpPr/>
          <p:nvPr/>
        </p:nvSpPr>
        <p:spPr>
          <a:xfrm>
            <a:off x="6950954" y="188640"/>
            <a:ext cx="2085542" cy="1541361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/>
              <a:t>P73</a:t>
            </a:r>
            <a:endParaRPr lang="zh-CN" altLang="en-US" sz="4400" b="1" dirty="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6" y="4221088"/>
            <a:ext cx="7329488" cy="1309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18593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=0.07+d=0.50+drift=30.0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9618" t="31623" r="8482" b="34507"/>
          <a:stretch/>
        </p:blipFill>
        <p:spPr>
          <a:xfrm>
            <a:off x="107624" y="1196752"/>
            <a:ext cx="8861950" cy="2130276"/>
          </a:xfrm>
          <a:prstGeom prst="rect">
            <a:avLst/>
          </a:prstGeom>
        </p:spPr>
      </p:pic>
      <p:pic>
        <p:nvPicPr>
          <p:cNvPr id="3" name="p=0.07+i=0.00050+d=0.50+drift=30.00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9618" t="34333" r="7695" b="35861"/>
          <a:stretch/>
        </p:blipFill>
        <p:spPr>
          <a:xfrm>
            <a:off x="107624" y="3861048"/>
            <a:ext cx="9007427" cy="188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44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4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6" t="3864" r="7246" b="3382"/>
          <a:stretch/>
        </p:blipFill>
        <p:spPr>
          <a:xfrm>
            <a:off x="107504" y="2708920"/>
            <a:ext cx="4868042" cy="3960440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7" t="3605" r="7766" b="4513"/>
          <a:stretch/>
        </p:blipFill>
        <p:spPr>
          <a:xfrm>
            <a:off x="4211960" y="116632"/>
            <a:ext cx="4680520" cy="3765936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45253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>
            <a:spLocks/>
          </p:cNvSpPr>
          <p:nvPr/>
        </p:nvSpPr>
        <p:spPr>
          <a:xfrm>
            <a:off x="1547664" y="2132856"/>
            <a:ext cx="6228184" cy="147002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Determine the PID gains</a:t>
            </a:r>
          </a:p>
        </p:txBody>
      </p:sp>
    </p:spTree>
    <p:extLst>
      <p:ext uri="{BB962C8B-B14F-4D97-AF65-F5344CB8AC3E}">
        <p14:creationId xmlns:p14="http://schemas.microsoft.com/office/powerpoint/2010/main" val="26491438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Works\Teach\Mobile Robot\Slides\em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844824"/>
            <a:ext cx="3877022" cy="387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副标题 6"/>
          <p:cNvSpPr txBox="1">
            <a:spLocks/>
          </p:cNvSpPr>
          <p:nvPr/>
        </p:nvSpPr>
        <p:spPr>
          <a:xfrm>
            <a:off x="0" y="764704"/>
            <a:ext cx="9144000" cy="5842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  <a:cs typeface="Browallia New" pitchFamily="34" charset="-34"/>
              </a:rPr>
              <a:t>assignments.shmtu@gmail.com</a:t>
            </a:r>
            <a:endParaRPr lang="zh-CN" altLang="en-US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  <a:cs typeface="Browall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0034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7" name="Picture 3" descr="C:\Users\samuel\Downloads\github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124744"/>
            <a:ext cx="6040576" cy="604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395536" y="2132855"/>
            <a:ext cx="3716210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 smtClean="0">
              <a:hlinkClick r:id="rId3"/>
            </a:endParaRPr>
          </a:p>
          <a:p>
            <a:r>
              <a:rPr lang="en-US" altLang="zh-CN" sz="1600" dirty="0" smtClean="0">
                <a:hlinkClick r:id="rId3"/>
              </a:rPr>
              <a:t>https</a:t>
            </a:r>
            <a:r>
              <a:rPr lang="en-US" altLang="zh-CN" sz="1600" dirty="0">
                <a:hlinkClick r:id="rId3"/>
              </a:rPr>
              <a:t>://</a:t>
            </a:r>
            <a:r>
              <a:rPr lang="en-US" altLang="zh-CN" sz="1600" dirty="0" smtClean="0">
                <a:hlinkClick r:id="rId3"/>
              </a:rPr>
              <a:t>github.com/sunzuolei/robotcourse</a:t>
            </a:r>
            <a:endParaRPr lang="en-US" altLang="zh-CN" sz="1600" dirty="0" smtClean="0"/>
          </a:p>
        </p:txBody>
      </p:sp>
      <p:pic>
        <p:nvPicPr>
          <p:cNvPr id="47106" name="Picture 2" descr="C:\Users\samuel\Downloads\Githu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960" y="5448448"/>
            <a:ext cx="963898" cy="43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1520" y="404664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+mj-ea"/>
                <a:cs typeface="Arial" pitchFamily="34" charset="0"/>
              </a:rPr>
              <a:t>All the codes accompanying this course are open-sourced at </a:t>
            </a:r>
            <a:r>
              <a:rPr lang="en-US" altLang="zh-CN" sz="36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+mj-ea"/>
                <a:cs typeface="Arial" pitchFamily="34" charset="0"/>
              </a:rPr>
              <a:t>Github</a:t>
            </a:r>
            <a:r>
              <a:rPr lang="en-US" altLang="zh-CN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+mj-ea"/>
                <a:cs typeface="Arial" pitchFamily="34" charset="0"/>
              </a:rPr>
              <a:t>.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+mj-ea"/>
                <a:cs typeface="Arial" pitchFamily="34" charset="0"/>
              </a:rPr>
              <a:t> </a:t>
            </a:r>
            <a:endParaRPr lang="zh-CN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ea typeface="+mj-ea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3640" y="1902023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The project homepage: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07551" y="3240851"/>
            <a:ext cx="41561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hlinkClick r:id="rId5"/>
              </a:rPr>
              <a:t>https</a:t>
            </a:r>
            <a:r>
              <a:rPr lang="en-US" altLang="zh-CN" sz="1600" dirty="0">
                <a:hlinkClick r:id="rId5"/>
              </a:rPr>
              <a:t>://</a:t>
            </a:r>
            <a:r>
              <a:rPr lang="en-US" altLang="zh-CN" sz="1600" dirty="0" smtClean="0">
                <a:hlinkClick r:id="rId5"/>
              </a:rPr>
              <a:t>github.com/sunzuolei/robotcourse.git</a:t>
            </a:r>
            <a:r>
              <a:rPr lang="en-US" altLang="zh-CN" sz="1600" dirty="0" smtClean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3640" y="2779186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The git repository: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7872" y="3968928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Learn more about git: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5536" y="4436798"/>
            <a:ext cx="42124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hlinkClick r:id="rId6"/>
              </a:rPr>
              <a:t>http://en.wikipedia.org/wiki/Git_(software)</a:t>
            </a:r>
            <a:endParaRPr lang="zh-CN" altLang="en-US" sz="1600" dirty="0"/>
          </a:p>
        </p:txBody>
      </p:sp>
      <p:sp>
        <p:nvSpPr>
          <p:cNvPr id="8" name="矩形 7"/>
          <p:cNvSpPr/>
          <p:nvPr/>
        </p:nvSpPr>
        <p:spPr>
          <a:xfrm>
            <a:off x="431216" y="5821257"/>
            <a:ext cx="34513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hlinkClick r:id="rId7"/>
              </a:rPr>
              <a:t>https://code.google.com/p/tortoisegit/</a:t>
            </a:r>
            <a:endParaRPr lang="zh-CN" alt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431216" y="4987616"/>
            <a:ext cx="3996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The best GUI-based git client on Windows: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5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: Map of rou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4584" y="0"/>
            <a:ext cx="101584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标题 5"/>
          <p:cNvSpPr txBox="1">
            <a:spLocks/>
          </p:cNvSpPr>
          <p:nvPr/>
        </p:nvSpPr>
        <p:spPr>
          <a:xfrm>
            <a:off x="3059832" y="4293096"/>
            <a:ext cx="5112568" cy="147002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PID Control</a:t>
            </a:r>
          </a:p>
        </p:txBody>
      </p:sp>
    </p:spTree>
    <p:extLst>
      <p:ext uri="{BB962C8B-B14F-4D97-AF65-F5344CB8AC3E}">
        <p14:creationId xmlns:p14="http://schemas.microsoft.com/office/powerpoint/2010/main" val="37356983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角矩形 19"/>
          <p:cNvSpPr/>
          <p:nvPr/>
        </p:nvSpPr>
        <p:spPr>
          <a:xfrm>
            <a:off x="395536" y="476672"/>
            <a:ext cx="8496944" cy="2592288"/>
          </a:xfrm>
          <a:prstGeom prst="roundRect">
            <a:avLst>
              <a:gd name="adj" fmla="val 3407"/>
            </a:avLst>
          </a:prstGeom>
          <a:ln w="571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2" descr="C:\Users\samuel\Downloads\1364321332_Vroum Vro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37364" flipH="1">
            <a:off x="1730639" y="3401847"/>
            <a:ext cx="1189359" cy="1141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连接符 5"/>
          <p:cNvCxnSpPr/>
          <p:nvPr/>
        </p:nvCxnSpPr>
        <p:spPr>
          <a:xfrm>
            <a:off x="1331640" y="5877272"/>
            <a:ext cx="6552728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971600" y="620688"/>
            <a:ext cx="75608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8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Steerable </a:t>
            </a:r>
            <a:r>
              <a:rPr lang="en-US" altLang="zh-CN" sz="28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 axle and two non-steerable </a:t>
            </a:r>
            <a:r>
              <a:rPr lang="en-US" altLang="zh-CN" sz="28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rear wheels.</a:t>
            </a: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8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Want </a:t>
            </a:r>
            <a:r>
              <a:rPr lang="en-US" altLang="zh-CN" sz="28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car to drive along the black </a:t>
            </a:r>
            <a:r>
              <a:rPr lang="en-US" altLang="zh-CN" sz="28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</a:t>
            </a: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8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Fixed forward </a:t>
            </a:r>
            <a:r>
              <a:rPr lang="en-US" altLang="zh-CN" sz="28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velocity, but you have the ability to set the steering angle of the car</a:t>
            </a:r>
            <a:endParaRPr lang="zh-CN" altLang="en-US" sz="28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915816" y="4221088"/>
            <a:ext cx="576064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3275856" y="4221088"/>
            <a:ext cx="0" cy="576064"/>
          </a:xfrm>
          <a:prstGeom prst="straightConnector1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 flipV="1">
            <a:off x="3275856" y="5373216"/>
            <a:ext cx="1" cy="504056"/>
          </a:xfrm>
          <a:prstGeom prst="straightConnector1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2267744" y="4907960"/>
            <a:ext cx="2291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Cross-track 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error (CTE)</a:t>
            </a:r>
            <a:endParaRPr lang="zh-CN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712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角矩形 19"/>
          <p:cNvSpPr/>
          <p:nvPr/>
        </p:nvSpPr>
        <p:spPr>
          <a:xfrm>
            <a:off x="395536" y="476672"/>
            <a:ext cx="8496944" cy="2592288"/>
          </a:xfrm>
          <a:prstGeom prst="roundRect">
            <a:avLst>
              <a:gd name="adj" fmla="val 3407"/>
            </a:avLst>
          </a:prstGeom>
          <a:ln w="571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2" descr="C:\Users\samuel\Downloads\1364321332_Vroum Vro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37364" flipH="1">
            <a:off x="1730639" y="3401847"/>
            <a:ext cx="1189359" cy="1141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连接符 5"/>
          <p:cNvCxnSpPr/>
          <p:nvPr/>
        </p:nvCxnSpPr>
        <p:spPr>
          <a:xfrm>
            <a:off x="1331640" y="5877272"/>
            <a:ext cx="6552728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575799" y="724047"/>
            <a:ext cx="61206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would </a:t>
            </a:r>
            <a:r>
              <a:rPr lang="en-US" altLang="zh-CN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control the </a:t>
            </a:r>
            <a:r>
              <a:rPr lang="en-US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steering so the </a:t>
            </a:r>
            <a:r>
              <a:rPr lang="en-US" altLang="zh-CN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robot </a:t>
            </a:r>
            <a:r>
              <a:rPr lang="en-US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follows the reference trajectory?</a:t>
            </a:r>
            <a:endParaRPr lang="zh-CN" alt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915816" y="4221088"/>
            <a:ext cx="576064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3275856" y="4221088"/>
            <a:ext cx="0" cy="576064"/>
          </a:xfrm>
          <a:prstGeom prst="straightConnector1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 flipV="1">
            <a:off x="3275856" y="5373216"/>
            <a:ext cx="1" cy="504056"/>
          </a:xfrm>
          <a:prstGeom prst="straightConnector1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2267744" y="4907960"/>
            <a:ext cx="2291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Cross-track 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error (CTE)</a:t>
            </a:r>
            <a:endParaRPr lang="zh-CN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1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6" y="949202"/>
            <a:ext cx="1520252" cy="1520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17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>
            <a:spLocks/>
          </p:cNvSpPr>
          <p:nvPr/>
        </p:nvSpPr>
        <p:spPr>
          <a:xfrm>
            <a:off x="-6237" y="2420888"/>
            <a:ext cx="9143999" cy="147002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P (</a:t>
            </a:r>
            <a:r>
              <a:rPr lang="en-US" altLang="zh-CN" sz="6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Proportional</a:t>
            </a:r>
            <a:r>
              <a:rPr lang="en-US" altLang="zh-CN" sz="6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)</a:t>
            </a:r>
          </a:p>
          <a:p>
            <a:r>
              <a:rPr lang="en-US" altLang="zh-CN" sz="6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 Controller</a:t>
            </a:r>
          </a:p>
        </p:txBody>
      </p:sp>
    </p:spTree>
    <p:extLst>
      <p:ext uri="{BB962C8B-B14F-4D97-AF65-F5344CB8AC3E}">
        <p14:creationId xmlns:p14="http://schemas.microsoft.com/office/powerpoint/2010/main" val="31889331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395536" y="3573016"/>
            <a:ext cx="8496944" cy="2880320"/>
          </a:xfrm>
          <a:prstGeom prst="roundRect">
            <a:avLst>
              <a:gd name="adj" fmla="val 3407"/>
            </a:avLst>
          </a:prstGeom>
          <a:ln w="571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395536" y="332656"/>
            <a:ext cx="8496944" cy="2880320"/>
          </a:xfrm>
          <a:prstGeom prst="roundRect">
            <a:avLst>
              <a:gd name="adj" fmla="val 3407"/>
            </a:avLst>
          </a:prstGeom>
          <a:ln w="5715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39552" y="612844"/>
            <a:ext cx="784887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for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= 1 : n</a:t>
            </a:r>
          </a:p>
          <a:p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%% ================= P controller ===============</a:t>
            </a:r>
          </a:p>
          <a:p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err     = </a:t>
            </a:r>
            <a:r>
              <a:rPr lang="en-US" altLang="zh-CN" sz="16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pos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(2) - target;</a:t>
            </a:r>
          </a:p>
          <a:p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    steer   = -</a:t>
            </a:r>
            <a:r>
              <a:rPr lang="en-US" altLang="zh-CN" sz="16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tauP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 * err;</a:t>
            </a:r>
          </a:p>
          <a:p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pos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     = </a:t>
            </a:r>
            <a:r>
              <a:rPr lang="en-US" altLang="zh-CN" sz="16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moveRob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6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pos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6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constVel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, steer, </a:t>
            </a:r>
            <a:r>
              <a:rPr lang="en-US" altLang="zh-CN" sz="16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dt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, wheelbase);</a:t>
            </a:r>
          </a:p>
          <a:p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%% ==============================================</a:t>
            </a:r>
          </a:p>
          <a:p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robBody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= compound(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pos,rob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path(:,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)   =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pos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steers(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1) = steer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zh-CN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end</a:t>
            </a:r>
            <a:endParaRPr lang="en-US" altLang="zh-CN" sz="1600" b="1" dirty="0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6" name="三十二角星 5"/>
          <p:cNvSpPr/>
          <p:nvPr/>
        </p:nvSpPr>
        <p:spPr>
          <a:xfrm>
            <a:off x="6950954" y="188640"/>
            <a:ext cx="2085542" cy="1541361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/>
              <a:t>P71</a:t>
            </a:r>
            <a:endParaRPr lang="zh-CN" altLang="en-US" sz="4400" b="1" dirty="0"/>
          </a:p>
        </p:txBody>
      </p:sp>
      <p:sp>
        <p:nvSpPr>
          <p:cNvPr id="2" name="矩形 1"/>
          <p:cNvSpPr/>
          <p:nvPr/>
        </p:nvSpPr>
        <p:spPr>
          <a:xfrm>
            <a:off x="467544" y="4077072"/>
            <a:ext cx="856895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newPos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moveRob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oldPos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vel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, steer, 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dt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, wheelbase) </a:t>
            </a:r>
          </a:p>
          <a:p>
            <a:r>
              <a:rPr lang="en-US" altLang="zh-CN" b="1" dirty="0">
                <a:solidFill>
                  <a:srgbClr val="228B22"/>
                </a:solidFill>
                <a:latin typeface="Courier New" panose="02070309020205020404" pitchFamily="49" charset="0"/>
              </a:rPr>
              <a:t>% The function </a:t>
            </a:r>
            <a:r>
              <a:rPr lang="en-US" altLang="zh-CN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piTopi</a:t>
            </a:r>
            <a:r>
              <a:rPr lang="en-US" altLang="zh-CN" b="1" dirty="0">
                <a:solidFill>
                  <a:srgbClr val="228B22"/>
                </a:solidFill>
                <a:latin typeface="Courier New" panose="02070309020205020404" pitchFamily="49" charset="0"/>
              </a:rPr>
              <a:t> is required.</a:t>
            </a:r>
          </a:p>
          <a:p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newPos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(1) = 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oldPos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(1) + 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vel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 * 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dt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 * 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cos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(steer + 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oldPos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(3)); </a:t>
            </a:r>
          </a:p>
          <a:p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newPos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(2) = 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oldPos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(2) + 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vel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 * 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dt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 * sin(steer + 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oldPos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(3));</a:t>
            </a:r>
          </a:p>
          <a:p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newPos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(3) = 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oldPos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(3) + 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vel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 * 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dt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 * sin(steer) / wheelbase;</a:t>
            </a:r>
          </a:p>
          <a:p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newPos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(3) = 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piTopi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newPos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(3));</a:t>
            </a:r>
          </a:p>
          <a:p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newPos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    = 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newPos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';</a:t>
            </a:r>
          </a:p>
        </p:txBody>
      </p:sp>
    </p:spTree>
    <p:extLst>
      <p:ext uri="{BB962C8B-B14F-4D97-AF65-F5344CB8AC3E}">
        <p14:creationId xmlns:p14="http://schemas.microsoft.com/office/powerpoint/2010/main" val="35810578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u=-\tau_p e - \tau_d \frac{d e}{d t} - \tau_i \sum e&#10;\]&#10;\end{document}"/>
  <p:tag name="IGUANATEXSIZE" val="50"/>
</p:tagLst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精装书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精装书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精装书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精装书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5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精装书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照片 - 垂直倒影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照片 - 垂直倒影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>
                <a:alpha val="84999"/>
              </a:srgbClr>
            </a:gs>
            <a:gs pos="100000">
              <a:srgbClr val="0B3280">
                <a:alpha val="84999"/>
              </a:srgbClr>
            </a:gs>
          </a:gsLst>
          <a:lin ang="5400000" scaled="1"/>
        </a:gra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>
                <a:alpha val="84999"/>
              </a:srgbClr>
            </a:gs>
            <a:gs pos="100000">
              <a:srgbClr val="0B3280">
                <a:alpha val="84999"/>
              </a:srgbClr>
            </a:gs>
          </a:gsLst>
          <a:lin ang="5400000" scaled="1"/>
        </a:gra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照片 - 垂直倒影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精装书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7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精装书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99BD13E-7E10-4527-A636-70C1F66D1295}">
  <we:reference id="wa104051163" version="1.2.0.0" store="en-us" storeType="OMEX"/>
  <we:alternateReferences>
    <we:reference id="WA104051163" version="1.2.0.0" store="WA1040511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26890</TotalTime>
  <Words>534</Words>
  <Application>Microsoft Office PowerPoint</Application>
  <PresentationFormat>全屏显示(4:3)</PresentationFormat>
  <Paragraphs>79</Paragraphs>
  <Slides>23</Slides>
  <Notes>0</Notes>
  <HiddenSlides>0</HiddenSlides>
  <MMClips>9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23</vt:i4>
      </vt:variant>
    </vt:vector>
  </HeadingPairs>
  <TitlesOfParts>
    <vt:vector size="43" baseType="lpstr">
      <vt:lpstr>Browallia New</vt:lpstr>
      <vt:lpstr>Gill Sans</vt:lpstr>
      <vt:lpstr>Heiti SC Light</vt:lpstr>
      <vt:lpstr>Tunga</vt:lpstr>
      <vt:lpstr>宋体</vt:lpstr>
      <vt:lpstr>Arial</vt:lpstr>
      <vt:lpstr>Calibri</vt:lpstr>
      <vt:lpstr>Candara</vt:lpstr>
      <vt:lpstr>Comic Sans MS</vt:lpstr>
      <vt:lpstr>Corbel</vt:lpstr>
      <vt:lpstr>Courier New</vt:lpstr>
      <vt:lpstr>Wingdings</vt:lpstr>
      <vt:lpstr>1_Office 主题</vt:lpstr>
      <vt:lpstr>2_Office 主题</vt:lpstr>
      <vt:lpstr>3_Office 主题</vt:lpstr>
      <vt:lpstr>4_Office 主题</vt:lpstr>
      <vt:lpstr>5_Office 主题</vt:lpstr>
      <vt:lpstr>照片 - 垂直倒影</vt:lpstr>
      <vt:lpstr>6_Office 主题</vt:lpstr>
      <vt:lpstr>7_Office 主题</vt:lpstr>
      <vt:lpstr>The Fundamental of  Mobile Robot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samuel</dc:creator>
  <cp:lastModifiedBy>Samuel Sun</cp:lastModifiedBy>
  <cp:revision>1746</cp:revision>
  <dcterms:created xsi:type="dcterms:W3CDTF">2013-03-12T03:45:40Z</dcterms:created>
  <dcterms:modified xsi:type="dcterms:W3CDTF">2015-10-09T01:20:20Z</dcterms:modified>
</cp:coreProperties>
</file>